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12192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574">
          <p15:clr>
            <a:srgbClr val="A4A3A4"/>
          </p15:clr>
        </p15:guide>
        <p15:guide id="3" pos="3613">
          <p15:clr>
            <a:srgbClr val="A4A3A4"/>
          </p15:clr>
        </p15:guide>
        <p15:guide id="4" pos="5496">
          <p15:clr>
            <a:srgbClr val="A4A3A4"/>
          </p15:clr>
        </p15:guide>
        <p15:guide id="5" pos="406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574"/>
        <p:guide pos="3613"/>
        <p:guide pos="5496"/>
        <p:guide pos="4067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5.jpg>
</file>

<file path=ppt/media/image6.jpg>
</file>

<file path=ppt/media/image7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5" name="Google Shape;23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9" name="Google Shape;349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8" name="Google Shape;358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3" name="Google Shape;243;p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8" name="Google Shape;28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2" name="Google Shape;31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1" name="Google Shape;321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9" name="Google Shape;33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>
            <p:ph idx="2" type="pic"/>
          </p:nvPr>
        </p:nvSpPr>
        <p:spPr>
          <a:xfrm>
            <a:off x="6792000" y="395288"/>
            <a:ext cx="5400000" cy="5400000"/>
          </a:xfrm>
          <a:prstGeom prst="rect">
            <a:avLst/>
          </a:prstGeom>
          <a:noFill/>
          <a:ln>
            <a:noFill/>
          </a:ln>
        </p:spPr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/>
          <p:nvPr>
            <p:ph idx="3" type="pic"/>
          </p:nvPr>
        </p:nvSpPr>
        <p:spPr>
          <a:xfrm>
            <a:off x="802640" y="2911980"/>
            <a:ext cx="3386773" cy="1082589"/>
          </a:xfrm>
          <a:prstGeom prst="rect">
            <a:avLst/>
          </a:prstGeom>
          <a:noFill/>
          <a:ln>
            <a:noFill/>
          </a:ln>
        </p:spPr>
      </p:sp>
      <p:sp>
        <p:nvSpPr>
          <p:cNvPr id="19" name="Google Shape;19;p2"/>
          <p:cNvSpPr txBox="1"/>
          <p:nvPr>
            <p:ph idx="1" type="body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 sz="18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Фотографии">
  <p:cSld name="Фотографии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96" name="Google Shape;96;p11"/>
          <p:cNvSpPr txBox="1"/>
          <p:nvPr>
            <p:ph type="title"/>
          </p:nvPr>
        </p:nvSpPr>
        <p:spPr>
          <a:xfrm>
            <a:off x="37268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1"/>
          <p:cNvSpPr/>
          <p:nvPr>
            <p:ph idx="2" type="pic"/>
          </p:nvPr>
        </p:nvSpPr>
        <p:spPr>
          <a:xfrm>
            <a:off x="7440147" y="1016001"/>
            <a:ext cx="4405777" cy="3078479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1"/>
          <p:cNvSpPr/>
          <p:nvPr>
            <p:ph idx="3" type="pic"/>
          </p:nvPr>
        </p:nvSpPr>
        <p:spPr>
          <a:xfrm>
            <a:off x="7440149" y="4389108"/>
            <a:ext cx="4405775" cy="1811668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1"/>
          <p:cNvSpPr/>
          <p:nvPr>
            <p:ph idx="4" type="pic"/>
          </p:nvPr>
        </p:nvSpPr>
        <p:spPr>
          <a:xfrm>
            <a:off x="346075" y="3223948"/>
            <a:ext cx="6806142" cy="2976827"/>
          </a:xfrm>
          <a:prstGeom prst="rect">
            <a:avLst/>
          </a:prstGeom>
          <a:noFill/>
          <a:ln>
            <a:noFill/>
          </a:ln>
        </p:spPr>
      </p:sp>
      <p:sp>
        <p:nvSpPr>
          <p:cNvPr id="100" name="Google Shape;100;p11"/>
          <p:cNvSpPr txBox="1"/>
          <p:nvPr>
            <p:ph idx="1" type="body"/>
          </p:nvPr>
        </p:nvSpPr>
        <p:spPr>
          <a:xfrm>
            <a:off x="346075" y="1016001"/>
            <a:ext cx="6806142" cy="2029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1"/>
          <p:cNvSpPr/>
          <p:nvPr/>
        </p:nvSpPr>
        <p:spPr>
          <a:xfrm>
            <a:off x="346075" y="1016001"/>
            <a:ext cx="6806142" cy="2029882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атистика">
  <p:cSld name="Статистика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2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2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06" name="Google Shape;106;p12"/>
          <p:cNvSpPr txBox="1"/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2"/>
          <p:cNvSpPr/>
          <p:nvPr>
            <p:ph idx="1" type="body"/>
          </p:nvPr>
        </p:nvSpPr>
        <p:spPr>
          <a:xfrm>
            <a:off x="6683077" y="1026867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2" type="body"/>
          </p:nvPr>
        </p:nvSpPr>
        <p:spPr>
          <a:xfrm>
            <a:off x="6683077" y="1626932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12"/>
          <p:cNvSpPr/>
          <p:nvPr>
            <p:ph idx="3" type="body"/>
          </p:nvPr>
        </p:nvSpPr>
        <p:spPr>
          <a:xfrm>
            <a:off x="6683077" y="2807582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12"/>
          <p:cNvSpPr txBox="1"/>
          <p:nvPr>
            <p:ph idx="4" type="body"/>
          </p:nvPr>
        </p:nvSpPr>
        <p:spPr>
          <a:xfrm>
            <a:off x="6683077" y="3407647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2"/>
          <p:cNvSpPr/>
          <p:nvPr>
            <p:ph idx="5" type="body"/>
          </p:nvPr>
        </p:nvSpPr>
        <p:spPr>
          <a:xfrm>
            <a:off x="6683077" y="4584029"/>
            <a:ext cx="4790314" cy="1615356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2"/>
          <p:cNvSpPr txBox="1"/>
          <p:nvPr>
            <p:ph idx="6" type="body"/>
          </p:nvPr>
        </p:nvSpPr>
        <p:spPr>
          <a:xfrm>
            <a:off x="6683077" y="5184094"/>
            <a:ext cx="4790314" cy="10152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Статистика">
  <p:cSld name="2_Статистика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3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17" name="Google Shape;117;p13"/>
          <p:cNvSpPr txBox="1"/>
          <p:nvPr>
            <p:ph type="title"/>
          </p:nvPr>
        </p:nvSpPr>
        <p:spPr>
          <a:xfrm>
            <a:off x="367721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3"/>
          <p:cNvSpPr/>
          <p:nvPr>
            <p:ph idx="1" type="body"/>
          </p:nvPr>
        </p:nvSpPr>
        <p:spPr>
          <a:xfrm>
            <a:off x="6683077" y="1016000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3"/>
          <p:cNvSpPr txBox="1"/>
          <p:nvPr>
            <p:ph idx="2" type="body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3"/>
          <p:cNvSpPr/>
          <p:nvPr>
            <p:ph idx="3" type="body"/>
          </p:nvPr>
        </p:nvSpPr>
        <p:spPr>
          <a:xfrm>
            <a:off x="6683077" y="2284561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b="1" sz="1800">
                <a:solidFill>
                  <a:srgbClr val="B37BED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3"/>
          <p:cNvSpPr txBox="1"/>
          <p:nvPr>
            <p:ph idx="4" type="body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3"/>
          <p:cNvSpPr/>
          <p:nvPr>
            <p:ph idx="5" type="body"/>
          </p:nvPr>
        </p:nvSpPr>
        <p:spPr>
          <a:xfrm>
            <a:off x="6683077" y="3553122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13"/>
          <p:cNvSpPr txBox="1"/>
          <p:nvPr>
            <p:ph idx="6" type="body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13"/>
          <p:cNvSpPr/>
          <p:nvPr>
            <p:ph idx="7" type="body"/>
          </p:nvPr>
        </p:nvSpPr>
        <p:spPr>
          <a:xfrm>
            <a:off x="6683077" y="4821684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13"/>
          <p:cNvSpPr txBox="1"/>
          <p:nvPr>
            <p:ph idx="8" type="body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Статистика">
  <p:cSld name="1_Статистика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4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4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4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30" name="Google Shape;130;p14"/>
          <p:cNvSpPr txBox="1"/>
          <p:nvPr>
            <p:ph type="title"/>
          </p:nvPr>
        </p:nvSpPr>
        <p:spPr>
          <a:xfrm>
            <a:off x="349532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4"/>
          <p:cNvSpPr/>
          <p:nvPr>
            <p:ph idx="1" type="body"/>
          </p:nvPr>
        </p:nvSpPr>
        <p:spPr>
          <a:xfrm>
            <a:off x="6683077" y="1016000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4"/>
          <p:cNvSpPr txBox="1"/>
          <p:nvPr>
            <p:ph idx="2" type="body"/>
          </p:nvPr>
        </p:nvSpPr>
        <p:spPr>
          <a:xfrm>
            <a:off x="6683077" y="1395537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3" name="Google Shape;133;p14"/>
          <p:cNvSpPr/>
          <p:nvPr>
            <p:ph idx="3" type="body"/>
          </p:nvPr>
        </p:nvSpPr>
        <p:spPr>
          <a:xfrm>
            <a:off x="6683077" y="2284561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B37BED"/>
              </a:buClr>
              <a:buSzPts val="1800"/>
              <a:buChar char="•"/>
              <a:defRPr b="1" sz="1800">
                <a:solidFill>
                  <a:srgbClr val="B37BED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4" name="Google Shape;134;p14"/>
          <p:cNvSpPr txBox="1"/>
          <p:nvPr>
            <p:ph idx="4" type="body"/>
          </p:nvPr>
        </p:nvSpPr>
        <p:spPr>
          <a:xfrm>
            <a:off x="6683077" y="2664098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5" name="Google Shape;135;p14"/>
          <p:cNvSpPr/>
          <p:nvPr>
            <p:ph idx="5" type="body"/>
          </p:nvPr>
        </p:nvSpPr>
        <p:spPr>
          <a:xfrm>
            <a:off x="6683077" y="3553122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6" name="Google Shape;136;p14"/>
          <p:cNvSpPr txBox="1"/>
          <p:nvPr>
            <p:ph idx="6" type="body"/>
          </p:nvPr>
        </p:nvSpPr>
        <p:spPr>
          <a:xfrm>
            <a:off x="6683077" y="3932659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7" name="Google Shape;137;p14"/>
          <p:cNvSpPr/>
          <p:nvPr>
            <p:ph idx="7" type="body"/>
          </p:nvPr>
        </p:nvSpPr>
        <p:spPr>
          <a:xfrm>
            <a:off x="6683077" y="4821684"/>
            <a:ext cx="4790314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14"/>
          <p:cNvSpPr txBox="1"/>
          <p:nvPr>
            <p:ph idx="8" type="body"/>
          </p:nvPr>
        </p:nvSpPr>
        <p:spPr>
          <a:xfrm>
            <a:off x="6683077" y="5201221"/>
            <a:ext cx="4790314" cy="6421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тадии">
  <p:cSld name="Стадии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43" name="Google Shape;143;p15"/>
          <p:cNvSpPr/>
          <p:nvPr>
            <p:ph idx="1" type="body"/>
          </p:nvPr>
        </p:nvSpPr>
        <p:spPr>
          <a:xfrm>
            <a:off x="346075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4" name="Google Shape;144;p15"/>
          <p:cNvSpPr txBox="1"/>
          <p:nvPr>
            <p:ph idx="2" type="body"/>
          </p:nvPr>
        </p:nvSpPr>
        <p:spPr>
          <a:xfrm>
            <a:off x="346075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5" name="Google Shape;145;p15"/>
          <p:cNvSpPr/>
          <p:nvPr>
            <p:ph idx="3" type="body"/>
          </p:nvPr>
        </p:nvSpPr>
        <p:spPr>
          <a:xfrm>
            <a:off x="4832960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15"/>
          <p:cNvSpPr txBox="1"/>
          <p:nvPr>
            <p:ph idx="4" type="body"/>
          </p:nvPr>
        </p:nvSpPr>
        <p:spPr>
          <a:xfrm>
            <a:off x="4832960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15"/>
          <p:cNvSpPr/>
          <p:nvPr>
            <p:ph idx="5" type="body"/>
          </p:nvPr>
        </p:nvSpPr>
        <p:spPr>
          <a:xfrm>
            <a:off x="9330862" y="1024937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6" type="body"/>
          </p:nvPr>
        </p:nvSpPr>
        <p:spPr>
          <a:xfrm>
            <a:off x="9330862" y="1380939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15"/>
          <p:cNvSpPr/>
          <p:nvPr>
            <p:ph idx="7" type="body"/>
          </p:nvPr>
        </p:nvSpPr>
        <p:spPr>
          <a:xfrm>
            <a:off x="2593517" y="4358152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8" type="body"/>
          </p:nvPr>
        </p:nvSpPr>
        <p:spPr>
          <a:xfrm>
            <a:off x="2593517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15"/>
          <p:cNvSpPr/>
          <p:nvPr>
            <p:ph idx="9" type="body"/>
          </p:nvPr>
        </p:nvSpPr>
        <p:spPr>
          <a:xfrm>
            <a:off x="7080402" y="4358152"/>
            <a:ext cx="2526079" cy="1476687"/>
          </a:xfrm>
          <a:prstGeom prst="roundRect">
            <a:avLst>
              <a:gd fmla="val 1588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•"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3" type="body"/>
          </p:nvPr>
        </p:nvSpPr>
        <p:spPr>
          <a:xfrm>
            <a:off x="7080402" y="4714154"/>
            <a:ext cx="2526079" cy="11206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type="title"/>
          </p:nvPr>
        </p:nvSpPr>
        <p:spPr>
          <a:xfrm>
            <a:off x="384256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емо_1">
  <p:cSld name="Демо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/>
          <p:nvPr>
            <p:ph idx="2" type="pic"/>
          </p:nvPr>
        </p:nvSpPr>
        <p:spPr>
          <a:xfrm>
            <a:off x="4162940" y="1264478"/>
            <a:ext cx="3866121" cy="2436377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16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16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59" name="Google Shape;159;p16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6"/>
          <p:cNvSpPr txBox="1"/>
          <p:nvPr>
            <p:ph idx="1" type="body"/>
          </p:nvPr>
        </p:nvSpPr>
        <p:spPr>
          <a:xfrm>
            <a:off x="346075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1" name="Google Shape;161;p16"/>
          <p:cNvSpPr txBox="1"/>
          <p:nvPr>
            <p:ph idx="3" type="body"/>
          </p:nvPr>
        </p:nvSpPr>
        <p:spPr>
          <a:xfrm>
            <a:off x="4240502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2" name="Google Shape;162;p16"/>
          <p:cNvSpPr txBox="1"/>
          <p:nvPr>
            <p:ph idx="4" type="body"/>
          </p:nvPr>
        </p:nvSpPr>
        <p:spPr>
          <a:xfrm>
            <a:off x="8230203" y="4656083"/>
            <a:ext cx="3626835" cy="154469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Демо_1">
  <p:cSld name="1_Демо_1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/>
          <p:nvPr/>
        </p:nvSpPr>
        <p:spPr>
          <a:xfrm flipH="1" rot="10800000">
            <a:off x="0" y="4324414"/>
            <a:ext cx="5330956" cy="678504"/>
          </a:xfrm>
          <a:prstGeom prst="rect">
            <a:avLst/>
          </a:prstGeom>
          <a:solidFill>
            <a:schemeClr val="lt1">
              <a:alpha val="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Google Shape;165;p17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17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168" name="Google Shape;168;p17"/>
          <p:cNvSpPr txBox="1"/>
          <p:nvPr>
            <p:ph type="title"/>
          </p:nvPr>
        </p:nvSpPr>
        <p:spPr>
          <a:xfrm>
            <a:off x="353289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17"/>
          <p:cNvSpPr txBox="1"/>
          <p:nvPr>
            <p:ph idx="1" type="body"/>
          </p:nvPr>
        </p:nvSpPr>
        <p:spPr>
          <a:xfrm>
            <a:off x="1210643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0" name="Google Shape;170;p17"/>
          <p:cNvSpPr txBox="1"/>
          <p:nvPr>
            <p:ph idx="2" type="body"/>
          </p:nvPr>
        </p:nvSpPr>
        <p:spPr>
          <a:xfrm>
            <a:off x="6857950" y="4324451"/>
            <a:ext cx="4121687" cy="16122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1" name="Google Shape;171;p17"/>
          <p:cNvSpPr/>
          <p:nvPr>
            <p:ph idx="3" type="pic"/>
          </p:nvPr>
        </p:nvSpPr>
        <p:spPr>
          <a:xfrm>
            <a:off x="1210642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17"/>
          <p:cNvSpPr/>
          <p:nvPr>
            <p:ph idx="4" type="pic"/>
          </p:nvPr>
        </p:nvSpPr>
        <p:spPr>
          <a:xfrm>
            <a:off x="6855540" y="1577998"/>
            <a:ext cx="4121688" cy="2283975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17"/>
          <p:cNvSpPr/>
          <p:nvPr/>
        </p:nvSpPr>
        <p:spPr>
          <a:xfrm flipH="1" rot="10800000">
            <a:off x="6862163" y="4324414"/>
            <a:ext cx="5330956" cy="678504"/>
          </a:xfrm>
          <a:prstGeom prst="rect">
            <a:avLst/>
          </a:prstGeom>
          <a:solidFill>
            <a:schemeClr val="lt1">
              <a:alpha val="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Демо_1">
  <p:cSld name="2_Демо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/>
          <p:nvPr>
            <p:ph idx="2" type="pic"/>
          </p:nvPr>
        </p:nvSpPr>
        <p:spPr>
          <a:xfrm>
            <a:off x="5009872" y="1235915"/>
            <a:ext cx="2172255" cy="4602697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176" name="Google Shape;176;p18"/>
          <p:cNvSpPr/>
          <p:nvPr>
            <p:ph idx="1" type="body"/>
          </p:nvPr>
        </p:nvSpPr>
        <p:spPr>
          <a:xfrm>
            <a:off x="356349" y="1641283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•"/>
              <a:defRPr b="1" sz="1800">
                <a:solidFill>
                  <a:schemeClr val="accen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idx="3" type="body"/>
          </p:nvPr>
        </p:nvSpPr>
        <p:spPr>
          <a:xfrm>
            <a:off x="356349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8" name="Google Shape;178;p18"/>
          <p:cNvSpPr/>
          <p:nvPr>
            <p:ph idx="4" type="body"/>
          </p:nvPr>
        </p:nvSpPr>
        <p:spPr>
          <a:xfrm>
            <a:off x="8040021" y="1641283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E5D2F9"/>
              </a:buClr>
              <a:buSzPts val="1800"/>
              <a:buChar char="•"/>
              <a:defRPr b="1" sz="1800">
                <a:solidFill>
                  <a:srgbClr val="E5D2F9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5" type="body"/>
          </p:nvPr>
        </p:nvSpPr>
        <p:spPr>
          <a:xfrm>
            <a:off x="8040021" y="2020820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0" name="Google Shape;180;p18"/>
          <p:cNvSpPr/>
          <p:nvPr>
            <p:ph idx="6" type="body"/>
          </p:nvPr>
        </p:nvSpPr>
        <p:spPr>
          <a:xfrm>
            <a:off x="356349" y="3864598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•"/>
              <a:defRPr b="1" sz="1800">
                <a:solidFill>
                  <a:schemeClr val="accent4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1" name="Google Shape;181;p18"/>
          <p:cNvSpPr txBox="1"/>
          <p:nvPr>
            <p:ph idx="7" type="body"/>
          </p:nvPr>
        </p:nvSpPr>
        <p:spPr>
          <a:xfrm>
            <a:off x="356349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2" name="Google Shape;182;p18"/>
          <p:cNvSpPr/>
          <p:nvPr>
            <p:ph idx="8" type="body"/>
          </p:nvPr>
        </p:nvSpPr>
        <p:spPr>
          <a:xfrm>
            <a:off x="8040021" y="3864598"/>
            <a:ext cx="3812931" cy="1021701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65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 b="1" sz="1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18"/>
          <p:cNvSpPr txBox="1"/>
          <p:nvPr>
            <p:ph idx="9" type="body"/>
          </p:nvPr>
        </p:nvSpPr>
        <p:spPr>
          <a:xfrm>
            <a:off x="8040021" y="4244135"/>
            <a:ext cx="3812931" cy="12905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84" name="Google Shape;184;p18"/>
          <p:cNvCxnSpPr/>
          <p:nvPr/>
        </p:nvCxnSpPr>
        <p:spPr>
          <a:xfrm>
            <a:off x="4244694" y="1870413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5" name="Google Shape;185;p18"/>
          <p:cNvCxnSpPr/>
          <p:nvPr/>
        </p:nvCxnSpPr>
        <p:spPr>
          <a:xfrm>
            <a:off x="4244694" y="4094630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6" name="Google Shape;186;p18"/>
          <p:cNvCxnSpPr/>
          <p:nvPr/>
        </p:nvCxnSpPr>
        <p:spPr>
          <a:xfrm>
            <a:off x="7250583" y="1870413"/>
            <a:ext cx="686698" cy="0"/>
          </a:xfrm>
          <a:prstGeom prst="straightConnector1">
            <a:avLst/>
          </a:prstGeom>
          <a:noFill/>
          <a:ln cap="flat" cmpd="sng" w="25400">
            <a:solidFill>
              <a:srgbClr val="E5D2F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7" name="Google Shape;187;p18"/>
          <p:cNvCxnSpPr/>
          <p:nvPr/>
        </p:nvCxnSpPr>
        <p:spPr>
          <a:xfrm>
            <a:off x="7250583" y="4094630"/>
            <a:ext cx="686698" cy="0"/>
          </a:xfrm>
          <a:prstGeom prst="straightConnector1">
            <a:avLst/>
          </a:prstGeom>
          <a:noFill/>
          <a:ln cap="flat" cmpd="sng" w="254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8" name="Google Shape;188;p18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8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8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8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Демо_1">
  <p:cSld name="3_Демо_1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/>
          <p:nvPr>
            <p:ph idx="2" type="pic"/>
          </p:nvPr>
        </p:nvSpPr>
        <p:spPr>
          <a:xfrm>
            <a:off x="1001460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194" name="Google Shape;194;p19"/>
          <p:cNvSpPr/>
          <p:nvPr>
            <p:ph idx="3" type="pic"/>
          </p:nvPr>
        </p:nvSpPr>
        <p:spPr>
          <a:xfrm>
            <a:off x="3831097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195" name="Google Shape;195;p19"/>
          <p:cNvSpPr/>
          <p:nvPr>
            <p:ph idx="4" type="pic"/>
          </p:nvPr>
        </p:nvSpPr>
        <p:spPr>
          <a:xfrm>
            <a:off x="6660734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196" name="Google Shape;196;p19"/>
          <p:cNvSpPr/>
          <p:nvPr>
            <p:ph idx="5" type="pic"/>
          </p:nvPr>
        </p:nvSpPr>
        <p:spPr>
          <a:xfrm>
            <a:off x="9490368" y="1038224"/>
            <a:ext cx="1726214" cy="3657600"/>
          </a:xfrm>
          <a:prstGeom prst="roundRect">
            <a:avLst>
              <a:gd fmla="val 12528" name="adj"/>
            </a:avLst>
          </a:prstGeom>
          <a:noFill/>
          <a:ln>
            <a:noFill/>
          </a:ln>
        </p:spPr>
      </p:sp>
      <p:sp>
        <p:nvSpPr>
          <p:cNvPr id="197" name="Google Shape;197;p19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8" name="Google Shape;198;p19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9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00" name="Google Shape;200;p19"/>
          <p:cNvSpPr txBox="1"/>
          <p:nvPr>
            <p:ph idx="1" type="body"/>
          </p:nvPr>
        </p:nvSpPr>
        <p:spPr>
          <a:xfrm>
            <a:off x="346076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19"/>
          <p:cNvSpPr txBox="1"/>
          <p:nvPr>
            <p:ph idx="6" type="body"/>
          </p:nvPr>
        </p:nvSpPr>
        <p:spPr>
          <a:xfrm>
            <a:off x="3269562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19"/>
          <p:cNvSpPr txBox="1"/>
          <p:nvPr>
            <p:ph idx="7" type="body"/>
          </p:nvPr>
        </p:nvSpPr>
        <p:spPr>
          <a:xfrm>
            <a:off x="6193048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19"/>
          <p:cNvSpPr txBox="1"/>
          <p:nvPr>
            <p:ph idx="8" type="body"/>
          </p:nvPr>
        </p:nvSpPr>
        <p:spPr>
          <a:xfrm>
            <a:off x="9116535" y="4929435"/>
            <a:ext cx="2739248" cy="1271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4" name="Google Shape;204;p19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>
  <p:cSld name="Два объекта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 txBox="1"/>
          <p:nvPr>
            <p:ph idx="1" type="body"/>
          </p:nvPr>
        </p:nvSpPr>
        <p:spPr>
          <a:xfrm>
            <a:off x="315387" y="1016001"/>
            <a:ext cx="5704418" cy="51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20"/>
          <p:cNvSpPr txBox="1"/>
          <p:nvPr>
            <p:ph idx="2" type="body"/>
          </p:nvPr>
        </p:nvSpPr>
        <p:spPr>
          <a:xfrm>
            <a:off x="6172206" y="1016001"/>
            <a:ext cx="5670473" cy="5184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8" name="Google Shape;208;p20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0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20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11" name="Google Shape;211;p20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манда">
  <p:cSld name="Команда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4" name="Google Shape;24;p3"/>
          <p:cNvSpPr txBox="1"/>
          <p:nvPr>
            <p:ph type="title"/>
          </p:nvPr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" type="body"/>
          </p:nvPr>
        </p:nvSpPr>
        <p:spPr>
          <a:xfrm>
            <a:off x="806323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2" type="body"/>
          </p:nvPr>
        </p:nvSpPr>
        <p:spPr>
          <a:xfrm>
            <a:off x="3014568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3" type="body"/>
          </p:nvPr>
        </p:nvSpPr>
        <p:spPr>
          <a:xfrm>
            <a:off x="5191192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4" type="body"/>
          </p:nvPr>
        </p:nvSpPr>
        <p:spPr>
          <a:xfrm>
            <a:off x="7366644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3"/>
          <p:cNvSpPr txBox="1"/>
          <p:nvPr>
            <p:ph idx="5" type="body"/>
          </p:nvPr>
        </p:nvSpPr>
        <p:spPr>
          <a:xfrm>
            <a:off x="9542096" y="4192124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  <a:defRPr sz="1400"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>
  <p:cSld name="Сравнение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315386" y="1015427"/>
            <a:ext cx="568219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b="1"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b="1" sz="1266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b="1" sz="1141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9pPr>
          </a:lstStyle>
          <a:p/>
        </p:txBody>
      </p:sp>
      <p:sp>
        <p:nvSpPr>
          <p:cNvPr id="214" name="Google Shape;214;p21"/>
          <p:cNvSpPr txBox="1"/>
          <p:nvPr>
            <p:ph idx="2" type="body"/>
          </p:nvPr>
        </p:nvSpPr>
        <p:spPr>
          <a:xfrm>
            <a:off x="349334" y="1598615"/>
            <a:ext cx="5648250" cy="460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5" name="Google Shape;215;p21"/>
          <p:cNvSpPr txBox="1"/>
          <p:nvPr>
            <p:ph idx="3" type="body"/>
          </p:nvPr>
        </p:nvSpPr>
        <p:spPr>
          <a:xfrm>
            <a:off x="6172205" y="1015427"/>
            <a:ext cx="5684841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b="1"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None/>
              <a:defRPr b="1" sz="1266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None/>
              <a:defRPr b="1" sz="1141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013"/>
              <a:buNone/>
              <a:defRPr b="1" sz="1013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013"/>
              <a:buNone/>
              <a:defRPr b="1" sz="1013"/>
            </a:lvl9pPr>
          </a:lstStyle>
          <a:p/>
        </p:txBody>
      </p:sp>
      <p:sp>
        <p:nvSpPr>
          <p:cNvPr id="216" name="Google Shape;216;p21"/>
          <p:cNvSpPr txBox="1"/>
          <p:nvPr>
            <p:ph idx="4" type="body"/>
          </p:nvPr>
        </p:nvSpPr>
        <p:spPr>
          <a:xfrm>
            <a:off x="6172202" y="1598615"/>
            <a:ext cx="5670473" cy="460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7" name="Google Shape;217;p2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2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9" name="Google Shape;219;p2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20" name="Google Shape;220;p21"/>
          <p:cNvSpPr txBox="1"/>
          <p:nvPr>
            <p:ph type="title"/>
          </p:nvPr>
        </p:nvSpPr>
        <p:spPr>
          <a:xfrm>
            <a:off x="349334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2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2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2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3"/>
          <p:cNvSpPr txBox="1"/>
          <p:nvPr>
            <p:ph type="title"/>
          </p:nvPr>
        </p:nvSpPr>
        <p:spPr>
          <a:xfrm>
            <a:off x="334966" y="1015999"/>
            <a:ext cx="4437062" cy="12134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400"/>
              <a:buFont typeface="Montserrat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23"/>
          <p:cNvSpPr txBox="1"/>
          <p:nvPr>
            <p:ph idx="1" type="body"/>
          </p:nvPr>
        </p:nvSpPr>
        <p:spPr>
          <a:xfrm>
            <a:off x="5183194" y="1015999"/>
            <a:ext cx="6673847" cy="50495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1185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773"/>
              <a:buChar char="•"/>
              <a:defRPr sz="1773"/>
            </a:lvl1pPr>
            <a:lvl2pPr indent="-325119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520"/>
              <a:buChar char="•"/>
              <a:defRPr sz="1520"/>
            </a:lvl2pPr>
            <a:lvl3pPr indent="-308991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66"/>
              <a:buChar char="•"/>
              <a:defRPr sz="1266"/>
            </a:lvl3pPr>
            <a:lvl4pPr indent="-301053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4pPr>
            <a:lvl5pPr indent="-301053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141"/>
              <a:buChar char="•"/>
              <a:defRPr sz="1141"/>
            </a:lvl5pPr>
            <a:lvl6pPr indent="-308991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6pPr>
            <a:lvl7pPr indent="-308991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7pPr>
            <a:lvl8pPr indent="-30899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8pPr>
            <a:lvl9pPr indent="-30899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266"/>
              <a:buChar char="•"/>
              <a:defRPr sz="1266"/>
            </a:lvl9pPr>
          </a:lstStyle>
          <a:p/>
        </p:txBody>
      </p:sp>
      <p:sp>
        <p:nvSpPr>
          <p:cNvPr id="228" name="Google Shape;228;p23"/>
          <p:cNvSpPr txBox="1"/>
          <p:nvPr>
            <p:ph idx="2" type="body"/>
          </p:nvPr>
        </p:nvSpPr>
        <p:spPr>
          <a:xfrm>
            <a:off x="334966" y="2428239"/>
            <a:ext cx="4437062" cy="3637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886"/>
              <a:buNone/>
              <a:defRPr sz="885"/>
            </a:lvl2pPr>
            <a:lvl3pPr indent="-2286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760"/>
              <a:buNone/>
              <a:defRPr sz="760"/>
            </a:lvl3pPr>
            <a:lvl4pPr indent="-2286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4pPr>
            <a:lvl5pPr indent="-2286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631"/>
              <a:buNone/>
              <a:defRPr sz="631"/>
            </a:lvl5pPr>
            <a:lvl6pPr indent="-2286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6pPr>
            <a:lvl7pPr indent="-2286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7pPr>
            <a:lvl8pPr indent="-2286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8pPr>
            <a:lvl9pPr indent="-2286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631"/>
              <a:buNone/>
              <a:defRPr sz="631"/>
            </a:lvl9pPr>
          </a:lstStyle>
          <a:p/>
        </p:txBody>
      </p:sp>
      <p:sp>
        <p:nvSpPr>
          <p:cNvPr id="229" name="Google Shape;229;p23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23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23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">
  <p:cSld name="Пустой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>
  <p:cSld name="Заголовок и объект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/>
          <p:nvPr>
            <p:ph idx="1" type="body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802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Char char="•"/>
              <a:defRPr>
                <a:solidFill>
                  <a:srgbClr val="F2F2F2"/>
                </a:solidFill>
              </a:defRPr>
            </a:lvl1pPr>
            <a:lvl2pPr indent="-309308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Char char="•"/>
              <a:defRPr>
                <a:solidFill>
                  <a:srgbClr val="F2F2F2"/>
                </a:solidFill>
              </a:defRPr>
            </a:lvl2pPr>
            <a:lvl3pPr indent="-291909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Char char="•"/>
              <a:defRPr>
                <a:solidFill>
                  <a:srgbClr val="F2F2F2"/>
                </a:solidFill>
              </a:defRPr>
            </a:lvl3pPr>
            <a:lvl4pPr indent="-286194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4pPr>
            <a:lvl5pPr indent="-286194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Char char="•"/>
              <a:defRPr>
                <a:solidFill>
                  <a:srgbClr val="F2F2F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5" name="Google Shape;35;p4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роблема и решение">
  <p:cSld name="Проблема и решение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40" name="Google Shape;40;p5"/>
          <p:cNvSpPr txBox="1"/>
          <p:nvPr>
            <p:ph type="title"/>
          </p:nvPr>
        </p:nvSpPr>
        <p:spPr>
          <a:xfrm>
            <a:off x="357650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/>
          <p:nvPr>
            <p:ph idx="1" type="body"/>
          </p:nvPr>
        </p:nvSpPr>
        <p:spPr>
          <a:xfrm>
            <a:off x="517027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"/>
          <p:cNvSpPr/>
          <p:nvPr>
            <p:ph idx="2" type="body"/>
          </p:nvPr>
        </p:nvSpPr>
        <p:spPr>
          <a:xfrm>
            <a:off x="4464542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"/>
          <p:cNvSpPr/>
          <p:nvPr>
            <p:ph idx="3" type="body"/>
          </p:nvPr>
        </p:nvSpPr>
        <p:spPr>
          <a:xfrm>
            <a:off x="8385481" y="3810175"/>
            <a:ext cx="3264113" cy="2375115"/>
          </a:xfrm>
          <a:prstGeom prst="roundRect">
            <a:avLst>
              <a:gd fmla="val 10167" name="adj"/>
            </a:avLst>
          </a:prstGeom>
          <a:gradFill>
            <a:gsLst>
              <a:gs pos="0">
                <a:srgbClr val="FEF1F6">
                  <a:alpha val="20000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b="0" sz="1400">
                <a:solidFill>
                  <a:schemeClr val="lt1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5"/>
          <p:cNvSpPr/>
          <p:nvPr>
            <p:ph idx="4" type="body"/>
          </p:nvPr>
        </p:nvSpPr>
        <p:spPr>
          <a:xfrm>
            <a:off x="517027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5"/>
          <p:cNvSpPr/>
          <p:nvPr>
            <p:ph idx="5" type="body"/>
          </p:nvPr>
        </p:nvSpPr>
        <p:spPr>
          <a:xfrm>
            <a:off x="4464542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5"/>
          <p:cNvSpPr/>
          <p:nvPr>
            <p:ph idx="6" type="body"/>
          </p:nvPr>
        </p:nvSpPr>
        <p:spPr>
          <a:xfrm>
            <a:off x="8385481" y="3252336"/>
            <a:ext cx="3264113" cy="391783"/>
          </a:xfrm>
          <a:prstGeom prst="roundRect">
            <a:avLst>
              <a:gd fmla="val 10167" name="adj"/>
            </a:avLst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нкты">
  <p:cSld name="Пункты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type="title"/>
          </p:nvPr>
        </p:nvSpPr>
        <p:spPr>
          <a:xfrm>
            <a:off x="361107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1994303" y="2973742"/>
            <a:ext cx="2190810" cy="9105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2" type="body"/>
          </p:nvPr>
        </p:nvSpPr>
        <p:spPr>
          <a:xfrm>
            <a:off x="6662924" y="158812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3" type="body"/>
          </p:nvPr>
        </p:nvSpPr>
        <p:spPr>
          <a:xfrm>
            <a:off x="6662924" y="2445138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4" type="body"/>
          </p:nvPr>
        </p:nvSpPr>
        <p:spPr>
          <a:xfrm>
            <a:off x="6662924" y="3302147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5" type="body"/>
          </p:nvPr>
        </p:nvSpPr>
        <p:spPr>
          <a:xfrm>
            <a:off x="6662924" y="415915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idx="6" type="body"/>
          </p:nvPr>
        </p:nvSpPr>
        <p:spPr>
          <a:xfrm>
            <a:off x="6662924" y="5016166"/>
            <a:ext cx="4902200" cy="7125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None/>
              <a:defRPr/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>
  <p:cSld name="Рисунок с подписью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type="ctrTitle"/>
          </p:nvPr>
        </p:nvSpPr>
        <p:spPr>
          <a:xfrm>
            <a:off x="802640" y="3922529"/>
            <a:ext cx="5293359" cy="165454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  <a:defRPr sz="280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 заголовком">
  <p:cSld name="Пустой с заголовком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8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Описание команды">
  <p:cSld name="1_Описание команды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/>
          <p:nvPr>
            <p:ph idx="2" type="pic"/>
          </p:nvPr>
        </p:nvSpPr>
        <p:spPr>
          <a:xfrm>
            <a:off x="6894095" y="1044081"/>
            <a:ext cx="4962943" cy="2221824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9"/>
          <p:cNvSpPr txBox="1"/>
          <p:nvPr/>
        </p:nvSpPr>
        <p:spPr>
          <a:xfrm>
            <a:off x="346075" y="395288"/>
            <a:ext cx="11244772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6"/>
              <a:buFont typeface="Montserrat"/>
              <a:buNone/>
            </a:pPr>
            <a:r>
              <a:rPr b="1" i="0" lang="ru-RU" sz="1995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КОМАНДА «НАЗВАНИЕ»</a:t>
            </a:r>
            <a:endParaRPr b="1" i="0" sz="1995" u="none" cap="none" strike="noStrik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ание_1">
  <p:cSld name="Содержание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760">
                <a:solidFill>
                  <a:srgbClr val="F2F2F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73" name="Google Shape;73;p10"/>
          <p:cNvSpPr txBox="1"/>
          <p:nvPr>
            <p:ph idx="1" type="body"/>
          </p:nvPr>
        </p:nvSpPr>
        <p:spPr>
          <a:xfrm>
            <a:off x="1873541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0"/>
          <p:cNvSpPr txBox="1"/>
          <p:nvPr>
            <p:ph idx="2" type="body"/>
          </p:nvPr>
        </p:nvSpPr>
        <p:spPr>
          <a:xfrm>
            <a:off x="1873544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3" type="body"/>
          </p:nvPr>
        </p:nvSpPr>
        <p:spPr>
          <a:xfrm>
            <a:off x="1854185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10"/>
          <p:cNvSpPr txBox="1"/>
          <p:nvPr>
            <p:ph idx="4" type="body"/>
          </p:nvPr>
        </p:nvSpPr>
        <p:spPr>
          <a:xfrm>
            <a:off x="1854185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5" type="body"/>
          </p:nvPr>
        </p:nvSpPr>
        <p:spPr>
          <a:xfrm>
            <a:off x="1854185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10"/>
          <p:cNvSpPr txBox="1"/>
          <p:nvPr>
            <p:ph idx="6" type="body"/>
          </p:nvPr>
        </p:nvSpPr>
        <p:spPr>
          <a:xfrm>
            <a:off x="1854185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7" type="body"/>
          </p:nvPr>
        </p:nvSpPr>
        <p:spPr>
          <a:xfrm>
            <a:off x="7546648" y="1222713"/>
            <a:ext cx="3866856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8" type="body"/>
          </p:nvPr>
        </p:nvSpPr>
        <p:spPr>
          <a:xfrm>
            <a:off x="7546651" y="1790324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9" type="body"/>
          </p:nvPr>
        </p:nvSpPr>
        <p:spPr>
          <a:xfrm>
            <a:off x="7527292" y="2826697"/>
            <a:ext cx="3866856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3" type="body"/>
          </p:nvPr>
        </p:nvSpPr>
        <p:spPr>
          <a:xfrm>
            <a:off x="7527292" y="3374436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10"/>
          <p:cNvSpPr txBox="1"/>
          <p:nvPr>
            <p:ph idx="14" type="body"/>
          </p:nvPr>
        </p:nvSpPr>
        <p:spPr>
          <a:xfrm>
            <a:off x="7527292" y="4410809"/>
            <a:ext cx="3866856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b="1" sz="16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10"/>
          <p:cNvSpPr txBox="1"/>
          <p:nvPr>
            <p:ph idx="15" type="body"/>
          </p:nvPr>
        </p:nvSpPr>
        <p:spPr>
          <a:xfrm>
            <a:off x="7527292" y="4958548"/>
            <a:ext cx="3866856" cy="67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400"/>
              <a:buChar char="•"/>
              <a:defRPr sz="1400"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idx="16" type="body"/>
          </p:nvPr>
        </p:nvSpPr>
        <p:spPr>
          <a:xfrm>
            <a:off x="778493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idx="17" type="body"/>
          </p:nvPr>
        </p:nvSpPr>
        <p:spPr>
          <a:xfrm>
            <a:off x="759137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0"/>
          <p:cNvSpPr txBox="1"/>
          <p:nvPr>
            <p:ph idx="18" type="body"/>
          </p:nvPr>
        </p:nvSpPr>
        <p:spPr>
          <a:xfrm>
            <a:off x="759137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10"/>
          <p:cNvSpPr txBox="1"/>
          <p:nvPr>
            <p:ph idx="19" type="body"/>
          </p:nvPr>
        </p:nvSpPr>
        <p:spPr>
          <a:xfrm>
            <a:off x="6451600" y="1187988"/>
            <a:ext cx="771003" cy="4236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10"/>
          <p:cNvSpPr txBox="1"/>
          <p:nvPr>
            <p:ph idx="20" type="body"/>
          </p:nvPr>
        </p:nvSpPr>
        <p:spPr>
          <a:xfrm>
            <a:off x="6432244" y="2791972"/>
            <a:ext cx="771003" cy="4037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0"/>
          <p:cNvSpPr txBox="1"/>
          <p:nvPr>
            <p:ph idx="21" type="body"/>
          </p:nvPr>
        </p:nvSpPr>
        <p:spPr>
          <a:xfrm>
            <a:off x="6432244" y="4376084"/>
            <a:ext cx="771003" cy="4039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b="0" sz="28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25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346075" y="421226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  <a:defRPr b="1" i="0" sz="1995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315392" y="1016177"/>
            <a:ext cx="11561229" cy="51607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802" lvl="0" marL="457200" marR="0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rgbClr val="F2F2F2"/>
              </a:buClr>
              <a:buSzPts val="1452"/>
              <a:buFont typeface="Arial"/>
              <a:buChar char="•"/>
              <a:defRPr b="0" i="0" sz="1452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09308" lvl="1" marL="9144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1271"/>
              <a:buFont typeface="Arial"/>
              <a:buChar char="•"/>
              <a:defRPr b="0" i="0" sz="1271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91909" lvl="2" marL="13716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97"/>
              <a:buFont typeface="Arial"/>
              <a:buChar char="•"/>
              <a:defRPr b="0" i="0" sz="99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86194" lvl="3" marL="18288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b="0" i="0" sz="90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86194" lvl="4" marL="22860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rgbClr val="F2F2F2"/>
              </a:buClr>
              <a:buSzPts val="907"/>
              <a:buFont typeface="Arial"/>
              <a:buChar char="•"/>
              <a:defRPr b="0" i="0" sz="907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01053" lvl="5" marL="27432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01053" lvl="6" marL="32004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01053" lvl="7" marL="36576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01053" lvl="8" marL="4114800" marR="0" rtl="0" algn="l">
              <a:lnSpc>
                <a:spcPct val="90000"/>
              </a:lnSpc>
              <a:spcBef>
                <a:spcPts val="317"/>
              </a:spcBef>
              <a:spcAft>
                <a:spcPts val="0"/>
              </a:spcAft>
              <a:buClr>
                <a:schemeClr val="dk1"/>
              </a:buClr>
              <a:buSzPts val="1141"/>
              <a:buFont typeface="Arial"/>
              <a:buChar char="•"/>
              <a:defRPr b="0" i="0" sz="1141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306390" y="6356362"/>
            <a:ext cx="1047663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6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1459571" y="6356362"/>
            <a:ext cx="957478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76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4156">
          <p15:clr>
            <a:srgbClr val="F26B43"/>
          </p15:clr>
        </p15:guide>
        <p15:guide id="2" orient="horz" pos="482">
          <p15:clr>
            <a:srgbClr val="F26B43"/>
          </p15:clr>
        </p15:guide>
        <p15:guide id="3" pos="218">
          <p15:clr>
            <a:srgbClr val="F26B43"/>
          </p15:clr>
        </p15:guide>
        <p15:guide id="4" pos="7469">
          <p15:clr>
            <a:srgbClr val="F26B43"/>
          </p15:clr>
        </p15:guide>
        <p15:guide id="5" orient="horz" pos="249">
          <p15:clr>
            <a:srgbClr val="F26B43"/>
          </p15:clr>
        </p15:guide>
        <p15:guide id="6" orient="horz" pos="4042">
          <p15:clr>
            <a:srgbClr val="F26B43"/>
          </p15:clr>
        </p15:guide>
        <p15:guide id="7" orient="horz" pos="3906">
          <p15:clr>
            <a:srgbClr val="F26B43"/>
          </p15:clr>
        </p15:guide>
        <p15:guide id="8" orient="horz" pos="640">
          <p15:clr>
            <a:srgbClr val="F26B43"/>
          </p15:clr>
        </p15:guide>
        <p15:guide id="9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5.jpg"/><Relationship Id="rId5" Type="http://schemas.openxmlformats.org/officeDocument/2006/relationships/image" Target="../media/image7.jpg"/><Relationship Id="rId6" Type="http://schemas.openxmlformats.org/officeDocument/2006/relationships/image" Target="../media/image2.jpg"/><Relationship Id="rId7" Type="http://schemas.openxmlformats.org/officeDocument/2006/relationships/image" Target="../media/image6.jpg"/><Relationship Id="rId8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5"/>
          <p:cNvSpPr txBox="1"/>
          <p:nvPr>
            <p:ph type="ctrTitle"/>
          </p:nvPr>
        </p:nvSpPr>
        <p:spPr>
          <a:xfrm>
            <a:off x="0" y="4323440"/>
            <a:ext cx="8930641" cy="827011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712788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2800"/>
              <a:buFont typeface="Montserrat"/>
              <a:buNone/>
            </a:pPr>
            <a:r>
              <a:rPr lang="ru-RU"/>
              <a:t>bestbmstu</a:t>
            </a:r>
            <a:endParaRPr/>
          </a:p>
        </p:txBody>
      </p:sp>
      <p:sp>
        <p:nvSpPr>
          <p:cNvPr id="238" name="Google Shape;238;p25"/>
          <p:cNvSpPr txBox="1"/>
          <p:nvPr>
            <p:ph idx="1" type="body"/>
          </p:nvPr>
        </p:nvSpPr>
        <p:spPr>
          <a:xfrm>
            <a:off x="0" y="5149851"/>
            <a:ext cx="8930641" cy="757174"/>
          </a:xfrm>
          <a:prstGeom prst="rect">
            <a:avLst/>
          </a:prstGeom>
          <a:solidFill>
            <a:schemeClr val="lt1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712788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800"/>
              <a:buNone/>
            </a:pPr>
            <a:r>
              <a:rPr lang="ru-RU"/>
              <a:t>Команда №34 Задача № 9 | «Главное архивное управление» | ЛЦТ</a:t>
            </a:r>
            <a:endParaRPr/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239" name="Google Shape;23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9726" y="253307"/>
            <a:ext cx="1991626" cy="102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4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ML (TrOCR)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52" name="Google Shape;352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4"/>
          <p:cNvSpPr txBox="1"/>
          <p:nvPr>
            <p:ph idx="1" type="body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452"/>
              <a:buNone/>
            </a:pPr>
            <a:r>
              <a:rPr lang="ru-RU"/>
              <a:t>ML-пайплайн использует дообученную модель TrOCR `</a:t>
            </a:r>
            <a:r>
              <a:rPr lang="ru-RU"/>
              <a:t>kazars24/trocr-</a:t>
            </a:r>
            <a:r>
              <a:rPr lang="ru-RU"/>
              <a:t>base-handwritten-ru` для распознавания рукописного кириллического текста с поддержкой дореволюционной орфографии. Перед распознаванием изображение проходит трехэтапную обработку: предобработку с CLAHE и фильтрами резкости, разделение двойных разворотов, и сегментацию на строки методом горизонтальной проекции с бинаризацией Sauvola. Модель работает с beam search (num_beams=5) для повышения точности и кэшируется при старте для оптимизации производительности.</a:t>
            </a:r>
            <a:endParaRPr/>
          </a:p>
        </p:txBody>
      </p:sp>
      <p:sp>
        <p:nvSpPr>
          <p:cNvPr id="354" name="Google Shape;354;p34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355" name="Google Shape;35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4787" y="3053025"/>
            <a:ext cx="2041725" cy="304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5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/>
              <a:t>Улучшения | bestbmstu</a:t>
            </a:r>
            <a:endParaRPr/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61" name="Google Shape;361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35"/>
          <p:cNvSpPr txBox="1"/>
          <p:nvPr>
            <p:ph idx="1" type="body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Улучшение точности модели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/>
              <a:t>	•	Расширение обучающего датасета за счет архивных коллекций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Data augmentation: stroke transformations, elastic distortions, варьирование чернил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Интеллектуальный поиск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RAG-система с векторной БД (Qdrant) для семантического поиска по документам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Чат-интерфейс для вопросов на естественном языке к архивным фондам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Развитие платформы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Краудсорс верификация с геймификацией для привлечения историков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REST API и SDK для интеграции со сторонними системами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Экспорт в PAGE XML, TEI XML, RUSMARC для совместимости с архивными стандартами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Масштабирование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Docker/Kubernetes для обработки больших коллекций</a:t>
            </a:r>
            <a:endParaRPr sz="1400"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•	Аналитический dashboard с метриками качества и покрытия фондов</a:t>
            </a:r>
            <a:endParaRPr sz="1400"/>
          </a:p>
          <a:p>
            <a:pPr indent="0" lvl="0" marL="0" rtl="0" algn="l">
              <a:spcBef>
                <a:spcPts val="631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5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6"/>
          <p:cNvSpPr/>
          <p:nvPr/>
        </p:nvSpPr>
        <p:spPr>
          <a:xfrm>
            <a:off x="6112982" y="1016000"/>
            <a:ext cx="5744100" cy="2412900"/>
          </a:xfrm>
          <a:prstGeom prst="snip1Rect">
            <a:avLst>
              <a:gd fmla="val 16667" name="adj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666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2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3695" l="0" r="0" t="3696"/>
          <a:stretch/>
        </p:blipFill>
        <p:spPr>
          <a:xfrm>
            <a:off x="6955570" y="1189129"/>
            <a:ext cx="3847059" cy="2066641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6"/>
          <p:cNvSpPr/>
          <p:nvPr/>
        </p:nvSpPr>
        <p:spPr>
          <a:xfrm>
            <a:off x="371225" y="2798951"/>
            <a:ext cx="5227500" cy="1179900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666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71275" y="3166200"/>
            <a:ext cx="5227500" cy="7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ct val="108108"/>
              <a:buFont typeface="Arial"/>
              <a:buNone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Archive Vision: веб-сервис для автоматического извлечения и индексирования информации из архивных рукописных документов с поддержкой дореволюционной орфографии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1558364" y="2812211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Наименование задачи: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71264" y="4142053"/>
            <a:ext cx="5364300" cy="1864500"/>
          </a:xfrm>
          <a:prstGeom prst="snip2DiagRect">
            <a:avLst>
              <a:gd fmla="val 0" name="adj1"/>
              <a:gd fmla="val 5972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666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26"/>
          <p:cNvSpPr txBox="1"/>
          <p:nvPr/>
        </p:nvSpPr>
        <p:spPr>
          <a:xfrm>
            <a:off x="371275" y="4445000"/>
            <a:ext cx="5364300" cy="15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Сделали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end-to-end ML-пайплайн на базе Transformer-архитектуры TrOCR с трехэтапной обработкой: пред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обработка 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изображений (CLAHE, фильтры резкости), автоматическая сегментация на текстовые строки методом горизонтальной проекции, распознавание текста с помощью 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файнтюн 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модели для кириллицы.</a:t>
            </a:r>
            <a:endParaRPr b="0" i="0" sz="1400" u="none" cap="none" strike="noStrik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2" name="Google Shape;252;p26"/>
          <p:cNvSpPr txBox="1"/>
          <p:nvPr/>
        </p:nvSpPr>
        <p:spPr>
          <a:xfrm>
            <a:off x="1489914" y="4142038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Описание решения: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6096000" y="3619075"/>
            <a:ext cx="5566200" cy="2412900"/>
          </a:xfrm>
          <a:prstGeom prst="snip2DiagRect">
            <a:avLst>
              <a:gd fmla="val 0" name="adj1"/>
              <a:gd fmla="val 5972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666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6112975" y="4142050"/>
            <a:ext cx="5566200" cy="18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514"/>
              <a:buFont typeface="Noto Sans Symbols"/>
              <a:buNone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Улучшение качества модели за счет увеличения обучающей выборки и аугментации 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изображений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(StackMix, Blot Augmentations). 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Р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азработка RAG-системы для поиска по распознанным документам с использованием векторн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ой БД.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С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оздание платформы для коллаборации исследователей с возможностью краудсорс</a:t>
            </a:r>
            <a:r>
              <a:rPr lang="ru-RU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верификации и создания единого цифрового архива исторических документов России.</a:t>
            </a:r>
            <a:endParaRPr b="0" i="0" sz="1400" u="none" cap="none" strike="noStrik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5" name="Google Shape;255;p26"/>
          <p:cNvSpPr txBox="1"/>
          <p:nvPr/>
        </p:nvSpPr>
        <p:spPr>
          <a:xfrm>
            <a:off x="6083346" y="3619071"/>
            <a:ext cx="56298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Как вы планируете дальше использовать </a:t>
            </a:r>
            <a:b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или развивать ваше решение: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26"/>
          <p:cNvSpPr/>
          <p:nvPr/>
        </p:nvSpPr>
        <p:spPr>
          <a:xfrm>
            <a:off x="371225" y="1028025"/>
            <a:ext cx="5154900" cy="1482900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666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p26"/>
          <p:cNvSpPr txBox="1"/>
          <p:nvPr/>
        </p:nvSpPr>
        <p:spPr>
          <a:xfrm>
            <a:off x="371275" y="1495850"/>
            <a:ext cx="5154900" cy="101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Город: Москва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44688" lvl="0" marL="144688" marR="0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Количество человек: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44688" lvl="0" marL="144688" marR="0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Капитан команды: Дергалов Никита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1558339" y="1028014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О команде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259" name="Google Shape;259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26"/>
          <p:cNvSpPr txBox="1"/>
          <p:nvPr/>
        </p:nvSpPr>
        <p:spPr>
          <a:xfrm>
            <a:off x="346075" y="364425"/>
            <a:ext cx="109539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95"/>
              <a:buFont typeface="Arial"/>
              <a:buNone/>
            </a:pPr>
            <a:r>
              <a:rPr b="1" i="0" lang="ru-RU" sz="1995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Команда | bestbmstu</a:t>
            </a:r>
            <a:endParaRPr b="1" i="0" sz="1995" u="none" cap="none" strike="noStrike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7"/>
          <p:cNvSpPr/>
          <p:nvPr/>
        </p:nvSpPr>
        <p:spPr>
          <a:xfrm>
            <a:off x="1806802" y="3500875"/>
            <a:ext cx="1980155" cy="2379016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Дергалов Никита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27"/>
          <p:cNvSpPr/>
          <p:nvPr/>
        </p:nvSpPr>
        <p:spPr>
          <a:xfrm>
            <a:off x="4008302" y="3500875"/>
            <a:ext cx="1980155" cy="2379016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Вохрамеев Михаил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7"/>
          <p:cNvSpPr/>
          <p:nvPr/>
        </p:nvSpPr>
        <p:spPr>
          <a:xfrm>
            <a:off x="6209802" y="3500875"/>
            <a:ext cx="2201499" cy="2379016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Каракешишян Дмитрий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7"/>
          <p:cNvSpPr/>
          <p:nvPr/>
        </p:nvSpPr>
        <p:spPr>
          <a:xfrm>
            <a:off x="8589884" y="3500875"/>
            <a:ext cx="1980155" cy="2379016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ru-RU" sz="18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Романов Дмитрий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8589883" y="1371674"/>
            <a:ext cx="1980155" cy="1814617"/>
          </a:xfrm>
          <a:prstGeom prst="snip1Rect">
            <a:avLst>
              <a:gd fmla="val 16667" name="adj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6209802" y="1371674"/>
            <a:ext cx="1980155" cy="1814617"/>
          </a:xfrm>
          <a:prstGeom prst="snip1Rect">
            <a:avLst>
              <a:gd fmla="val 16667" name="adj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1806802" y="1371674"/>
            <a:ext cx="1980155" cy="1814617"/>
          </a:xfrm>
          <a:prstGeom prst="snip1Rect">
            <a:avLst>
              <a:gd fmla="val 16667" name="adj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4008302" y="1371674"/>
            <a:ext cx="1980155" cy="1814617"/>
          </a:xfrm>
          <a:prstGeom prst="snip1Rect">
            <a:avLst>
              <a:gd fmla="val 16667" name="adj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4" name="Google Shape;274;p27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275" name="Google Shape;275;p27" title="photo_2025-10-02 21.41.18.jpeg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16285" l="0" r="0" t="16278"/>
          <a:stretch/>
        </p:blipFill>
        <p:spPr>
          <a:xfrm>
            <a:off x="2007289" y="1561083"/>
            <a:ext cx="1536171" cy="14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7" title="photo_2025-10-02 21.41.22.jpeg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28430" l="18479" r="18481" t="7506"/>
          <a:stretch/>
        </p:blipFill>
        <p:spPr>
          <a:xfrm>
            <a:off x="4279567" y="1539656"/>
            <a:ext cx="1454997" cy="1478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Google Shape;277;p27" title="dima.jpg"/>
          <p:cNvPicPr preferRelativeResize="0"/>
          <p:nvPr>
            <p:ph idx="4" type="pic"/>
          </p:nvPr>
        </p:nvPicPr>
        <p:blipFill rotWithShape="1">
          <a:blip r:embed="rId6">
            <a:alphaModFix/>
          </a:blip>
          <a:srcRect b="13565" l="0" r="0" t="13573"/>
          <a:stretch/>
        </p:blipFill>
        <p:spPr>
          <a:xfrm>
            <a:off x="6403882" y="1561083"/>
            <a:ext cx="1536171" cy="1440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7" title="9-2.jpg"/>
          <p:cNvPicPr preferRelativeResize="0"/>
          <p:nvPr>
            <p:ph idx="5" type="pic"/>
          </p:nvPr>
        </p:nvPicPr>
        <p:blipFill rotWithShape="1">
          <a:blip r:embed="rId7">
            <a:alphaModFix/>
          </a:blip>
          <a:srcRect b="14827" l="0" r="0" t="14834"/>
          <a:stretch/>
        </p:blipFill>
        <p:spPr>
          <a:xfrm>
            <a:off x="8744762" y="1551346"/>
            <a:ext cx="1536171" cy="1440161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7"/>
          <p:cNvSpPr txBox="1"/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Команда | bestbmstu</a:t>
            </a:r>
            <a:endParaRPr/>
          </a:p>
        </p:txBody>
      </p:sp>
      <p:sp>
        <p:nvSpPr>
          <p:cNvPr id="280" name="Google Shape;280;p27"/>
          <p:cNvSpPr txBox="1"/>
          <p:nvPr>
            <p:ph idx="1" type="body"/>
          </p:nvPr>
        </p:nvSpPr>
        <p:spPr>
          <a:xfrm>
            <a:off x="1875088" y="4303393"/>
            <a:ext cx="1843581" cy="1225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Backend Developer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@alnevski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SzPts val="1400"/>
              <a:buFont typeface="Noto Sans Symbols"/>
              <a:buChar char="▪"/>
            </a:pPr>
            <a:r>
              <a:rPr lang="ru-RU"/>
              <a:t>89153982731</a:t>
            </a:r>
            <a:endParaRPr/>
          </a:p>
        </p:txBody>
      </p:sp>
      <p:sp>
        <p:nvSpPr>
          <p:cNvPr id="281" name="Google Shape;281;p27"/>
          <p:cNvSpPr txBox="1"/>
          <p:nvPr>
            <p:ph idx="2" type="body"/>
          </p:nvPr>
        </p:nvSpPr>
        <p:spPr>
          <a:xfrm>
            <a:off x="4085276" y="4303393"/>
            <a:ext cx="1843581" cy="15764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/>
              <a:t>Data Scientist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/>
              <a:t>@aft3rlyfe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▪"/>
            </a:pPr>
            <a:r>
              <a:rPr lang="ru-RU"/>
              <a:t>89292000591</a:t>
            </a:r>
            <a:endParaRPr/>
          </a:p>
          <a:p>
            <a:pPr indent="-55786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82" name="Google Shape;282;p27"/>
          <p:cNvSpPr txBox="1"/>
          <p:nvPr>
            <p:ph idx="3" type="body"/>
          </p:nvPr>
        </p:nvSpPr>
        <p:spPr>
          <a:xfrm>
            <a:off x="6367375" y="4254493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i="0" lang="ru-RU">
                <a:solidFill>
                  <a:srgbClr val="FFFFFF"/>
                </a:solidFill>
              </a:rPr>
              <a:t>Frontend</a:t>
            </a:r>
            <a:endParaRPr i="0">
              <a:solidFill>
                <a:srgbClr val="FFFFFF"/>
              </a:solidFill>
            </a:endParaRPr>
          </a:p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>
                <a:solidFill>
                  <a:srgbClr val="FFFFFF"/>
                </a:solidFill>
              </a:rPr>
              <a:t>Developer</a:t>
            </a:r>
            <a:endParaRPr>
              <a:solidFill>
                <a:srgbClr val="FFFFFF"/>
              </a:solidFill>
            </a:endParaRPr>
          </a:p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/>
              <a:t>@YanKadi2345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/>
              <a:t>89299927472</a:t>
            </a:r>
            <a:endParaRPr/>
          </a:p>
          <a:p>
            <a:pPr indent="-55786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83" name="Google Shape;283;p27"/>
          <p:cNvSpPr txBox="1"/>
          <p:nvPr>
            <p:ph idx="4" type="body"/>
          </p:nvPr>
        </p:nvSpPr>
        <p:spPr>
          <a:xfrm>
            <a:off x="8632652" y="4254493"/>
            <a:ext cx="1843500" cy="15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44688" lvl="0" marL="144688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>
                <a:solidFill>
                  <a:srgbClr val="FFFFFF"/>
                </a:solidFill>
              </a:rPr>
              <a:t>Data Scientist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/>
              <a:t>@ddmtrx</a:t>
            </a:r>
            <a:endParaRPr/>
          </a:p>
          <a:p>
            <a:pPr indent="-144688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▪"/>
            </a:pPr>
            <a:r>
              <a:rPr lang="ru-RU"/>
              <a:t>89252048839</a:t>
            </a:r>
            <a:endParaRPr/>
          </a:p>
          <a:p>
            <a:pPr indent="-55786" lvl="0" marL="144688" rtl="0" algn="l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284" name="Google Shape;284;p2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8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291" name="Google Shape;291;p28"/>
          <p:cNvSpPr txBox="1"/>
          <p:nvPr>
            <p:ph type="title"/>
          </p:nvPr>
        </p:nvSpPr>
        <p:spPr>
          <a:xfrm>
            <a:off x="371214" y="449787"/>
            <a:ext cx="9862734" cy="3761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rPr lang="ru-RU"/>
              <a:t>Команда | bestbmstu</a:t>
            </a:r>
            <a:endParaRPr/>
          </a:p>
        </p:txBody>
      </p:sp>
      <p:sp>
        <p:nvSpPr>
          <p:cNvPr id="292" name="Google Shape;292;p28"/>
          <p:cNvSpPr/>
          <p:nvPr/>
        </p:nvSpPr>
        <p:spPr>
          <a:xfrm>
            <a:off x="371214" y="1016000"/>
            <a:ext cx="5364424" cy="2581700"/>
          </a:xfrm>
          <a:prstGeom prst="snip2DiagRect">
            <a:avLst>
              <a:gd fmla="val 0" name="adj1"/>
              <a:gd fmla="val 7966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3" name="Google Shape;293;p28"/>
          <p:cNvSpPr txBox="1"/>
          <p:nvPr>
            <p:ph idx="1" type="body"/>
          </p:nvPr>
        </p:nvSpPr>
        <p:spPr>
          <a:xfrm>
            <a:off x="371225" y="1503500"/>
            <a:ext cx="5364300" cy="934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ru-RU"/>
              <a:t>За три года обучения в МГТУ им. Баумана мы глубоко погрузились в машинное обучение, регулярно участвуем в соревнованиях по ML и тестируем передовые SOTA-подходы в реальных проектах.</a:t>
            </a:r>
            <a:endParaRPr/>
          </a:p>
        </p:txBody>
      </p:sp>
      <p:sp>
        <p:nvSpPr>
          <p:cNvPr id="294" name="Google Shape;294;p28"/>
          <p:cNvSpPr txBox="1"/>
          <p:nvPr/>
        </p:nvSpPr>
        <p:spPr>
          <a:xfrm>
            <a:off x="1558289" y="1072045"/>
            <a:ext cx="299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Краткая история команды: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28"/>
          <p:cNvSpPr/>
          <p:nvPr/>
        </p:nvSpPr>
        <p:spPr>
          <a:xfrm>
            <a:off x="371214" y="3936163"/>
            <a:ext cx="11485824" cy="2264611"/>
          </a:xfrm>
          <a:prstGeom prst="snip2DiagRect">
            <a:avLst>
              <a:gd fmla="val 0" name="adj1"/>
              <a:gd fmla="val 5972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28"/>
          <p:cNvSpPr txBox="1"/>
          <p:nvPr/>
        </p:nvSpPr>
        <p:spPr>
          <a:xfrm>
            <a:off x="371225" y="4628175"/>
            <a:ext cx="11485800" cy="13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Главный сложность – валидная адаптация предобученных моделей к специфике дореволюционных текстов с устаревшей орфографией. Мы потратили значительное время на fine-tuning TrOCR модели и реализацию pipeline предобработки изображений. Благодаря модульной архитектуре удалось быстро итерироваться и интегрировать backend с frontend без технических конфликтов.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28"/>
          <p:cNvSpPr txBox="1"/>
          <p:nvPr/>
        </p:nvSpPr>
        <p:spPr>
          <a:xfrm>
            <a:off x="371225" y="3967725"/>
            <a:ext cx="114858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С какими основными сложностями или вызовами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631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вы столкнулись и как их преодолели?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28"/>
          <p:cNvSpPr/>
          <p:nvPr/>
        </p:nvSpPr>
        <p:spPr>
          <a:xfrm>
            <a:off x="6096000" y="1016000"/>
            <a:ext cx="5761038" cy="2581700"/>
          </a:xfrm>
          <a:prstGeom prst="snip2DiagRect">
            <a:avLst>
              <a:gd fmla="val 0" name="adj1"/>
              <a:gd fmla="val 5972" name="adj2"/>
            </a:avLst>
          </a:prstGeom>
          <a:solidFill>
            <a:schemeClr val="lt1">
              <a:alpha val="0"/>
            </a:schemeClr>
          </a:solidFill>
          <a:ln cap="flat" cmpd="sng" w="19050">
            <a:solidFill>
              <a:schemeClr val="lt1">
                <a:alpha val="46274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p28"/>
          <p:cNvSpPr txBox="1"/>
          <p:nvPr/>
        </p:nvSpPr>
        <p:spPr>
          <a:xfrm>
            <a:off x="6163500" y="1685200"/>
            <a:ext cx="5693400" cy="19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0" i="0" lang="ru-RU" sz="1400" u="none" cap="none" strike="noStrike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Задача цифровизации архивов идеально совпала с нашей специализацией в области Computer Vision. Проблема распознавания рукописных документов актуальна для культурного наследия России и требует применения современных методов deep learning. Один из участников команды имеет опыт разработки RAG-систем, что открывает перспективы создания интеллектуального поиска по архивным коллекциям.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28"/>
          <p:cNvSpPr txBox="1"/>
          <p:nvPr/>
        </p:nvSpPr>
        <p:spPr>
          <a:xfrm>
            <a:off x="6161596" y="1072045"/>
            <a:ext cx="5629800" cy="5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</a:pPr>
            <a:r>
              <a:rPr b="1" i="0" lang="ru-RU" sz="14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Почему вы выбрали именно эту задачу из предложенных на хакатоне?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01" name="Google Shape;301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9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07" name="Google Shape;307;p29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Актуальность решения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08" name="Google Shape;308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9"/>
          <p:cNvSpPr txBox="1"/>
          <p:nvPr>
            <p:ph idx="1" type="body"/>
          </p:nvPr>
        </p:nvSpPr>
        <p:spPr>
          <a:xfrm>
            <a:off x="315392" y="1016176"/>
            <a:ext cx="11561100" cy="54205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/>
              <a:t>В России хранятся миллионы рукописных архивных документов XVIII-XX веков, которые требуют цифровизации для обеспечения долгосрочного сохранения и доступа исследователей. К 2030 году, согласно Стратегии цифровой трансформации,, все государственные документы должны храниться в электронном виде с централизованным хранением для 100% органов власти.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-RU" sz="1400"/>
              <a:t>Техническая сложность задачи</a:t>
            </a:r>
            <a:endParaRPr b="1"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/>
              <a:t>Распознавание дореволюционных рукописных текстов остается нерешенной проблемой из-за устаревших букв (ять, і, ѳ), индивидуальных особенностей почерка и низкого качества сканов. Существующие коммерческие OCR-системы не справляются с рукописями, что оставляет архивные коллекции недоступными для полнотекстового поиска.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b="1" lang="ru-RU" sz="1400"/>
              <a:t>Преимущества нашего решения</a:t>
            </a:r>
            <a:endParaRPr b="1"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/>
              <a:t>Специализация на кириллице: использование модели TrOCR, обученной специально на дореволюционной орфографии, обеспечило нашей модели  высокую точность распознавания исторических документов.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rPr lang="ru-RU" sz="1400"/>
              <a:t>Полный цикл обработки: автоматическая сегментация разворотов и строк с помощью методов компьютерного зрения (CLAHE, Sauvola, горизонтальная проекция) устраняет необходимость ручной разметки.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018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15" name="Google Shape;315;p30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Архитектура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16" name="Google Shape;316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0"/>
          <p:cNvSpPr txBox="1"/>
          <p:nvPr>
            <p:ph idx="1" type="body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Frontend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Streamlit UI (`app.py`) - веб-интерфейс для загрузки документов, просмотра и редактирования распознанного текста с возможностью экспорта в различных форматах (JSON, CSV, TXT).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t/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Backend API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FastAPI (`main.py`) - REST API с эндпоинтами для загрузки файлов, запуска распознавания, управления транскрипциями и получения списка документов[4].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t/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ML Pipeline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OCR Engine (`ocr.py`) включает: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Предобработку изображений (CLAHE, sharpening)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Разделение разворотов на страницы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Сегментацию строк (метод проекции с бинаризацией Sauvola)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Распознавание текста моделью TrOCR (kazars24/trocr-base-handwritten-ru)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60"/>
              <a:t>- Поддержку PDF и изображений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База данных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PostgreSQL(`database.py`) с таблицами: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`files` - метаданные загруженных файлов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- `file_transcripts` - результаты распознавания с метриками WER[6]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t/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Утилиты</a:t>
            </a:r>
            <a:endParaRPr sz="156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507"/>
              <a:buFont typeface="Arial"/>
              <a:buNone/>
            </a:pPr>
            <a:r>
              <a:rPr lang="ru-RU" sz="1560"/>
              <a:t>Utils (`utils.py`) - вспомогательные функции для работы с файлами</a:t>
            </a:r>
            <a:endParaRPr sz="1560"/>
          </a:p>
          <a:p>
            <a:pPr indent="0" lvl="0" marL="0" rtl="0" algn="l">
              <a:spcBef>
                <a:spcPts val="631"/>
              </a:spcBef>
              <a:spcAft>
                <a:spcPts val="0"/>
              </a:spcAft>
              <a:buNone/>
            </a:pPr>
            <a:r>
              <a:t/>
            </a:r>
            <a:endParaRPr sz="1560"/>
          </a:p>
        </p:txBody>
      </p:sp>
      <p:pic>
        <p:nvPicPr>
          <p:cNvPr id="318" name="Google Shape;318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1575" y="2518275"/>
            <a:ext cx="3557325" cy="35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/>
          <p:nvPr>
            <p:ph idx="12" type="sldNum"/>
          </p:nvPr>
        </p:nvSpPr>
        <p:spPr>
          <a:xfrm>
            <a:off x="11413507" y="6356358"/>
            <a:ext cx="55911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24" name="Google Shape;324;p31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Backend (FastAPI) | bestbmstu</a:t>
            </a:r>
            <a:endParaRPr/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25" name="Google Shape;325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31"/>
          <p:cNvSpPr txBox="1"/>
          <p:nvPr>
            <p:ph idx="1" type="body"/>
          </p:nvPr>
        </p:nvSpPr>
        <p:spPr>
          <a:xfrm>
            <a:off x="315442" y="1016002"/>
            <a:ext cx="11561100" cy="51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452"/>
              <a:buNone/>
            </a:pPr>
            <a:r>
              <a:rPr lang="ru-RU" sz="1400"/>
              <a:t>RESTful API на FastAPI с эндпоинтами для загрузки файлов (`/files/upload`), запуска транскрипции (`/files/{id}/transcribe`), редактирования результатов (`/transcripts/{id}/edit`) и получения истории обработки (`/files/all`). Backend интегрирован с PostgreSQL через SQLAlchemy для хранения метаданных файлов и транскрипций в таблицах `files` и `file_transcripts`. Реализована модульная архитектура с разделением логики на `main.py`, `database.py`, `ocr.py` и `utils.py` для упрощения поддержки и масштабирования</a:t>
            </a:r>
            <a:endParaRPr sz="1400"/>
          </a:p>
        </p:txBody>
      </p:sp>
      <p:pic>
        <p:nvPicPr>
          <p:cNvPr id="327" name="Google Shape;327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41499" y="3037825"/>
            <a:ext cx="3694124" cy="30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33" name="Google Shape;333;p32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00"/>
              <a:buFont typeface="Montserrat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Frontend (Streamlit) | bestbmstu</a:t>
            </a:r>
            <a:endParaRPr/>
          </a:p>
        </p:txBody>
      </p:sp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34" name="Google Shape;334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32"/>
          <p:cNvSpPr txBox="1"/>
          <p:nvPr>
            <p:ph idx="1" type="body"/>
          </p:nvPr>
        </p:nvSpPr>
        <p:spPr>
          <a:xfrm>
            <a:off x="315392" y="1016177"/>
            <a:ext cx="11561100" cy="51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452"/>
              <a:buNone/>
            </a:pPr>
            <a:r>
              <a:rPr lang="ru-RU" sz="1400"/>
              <a:t>Интерактивный веб-интерфейс на Streamlit с возможностью batch-загрузки изображений и PDF-файлов, отображением прогресса обработки в реальном времени через progress bar и отслеживанием статистики сессии. После распознавания пользователь может редактировать текст прямо в интерфейсе и экспортировать результаты в форматы TXT, JSON и CSV одним кликом. Реализована интеграция с FastAPI backend через HTTP-запросы с использованием библиотеки `requests` и обработкой ошибок</a:t>
            </a:r>
            <a:endParaRPr sz="1400"/>
          </a:p>
        </p:txBody>
      </p:sp>
      <p:pic>
        <p:nvPicPr>
          <p:cNvPr id="336" name="Google Shape;336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03426" y="3202901"/>
            <a:ext cx="4985025" cy="252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3"/>
          <p:cNvSpPr txBox="1"/>
          <p:nvPr>
            <p:ph idx="12" type="sldNum"/>
          </p:nvPr>
        </p:nvSpPr>
        <p:spPr>
          <a:xfrm>
            <a:off x="11413507" y="6356358"/>
            <a:ext cx="559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sp>
        <p:nvSpPr>
          <p:cNvPr id="342" name="Google Shape;342;p33"/>
          <p:cNvSpPr txBox="1"/>
          <p:nvPr>
            <p:ph type="title"/>
          </p:nvPr>
        </p:nvSpPr>
        <p:spPr>
          <a:xfrm>
            <a:off x="346075" y="421226"/>
            <a:ext cx="9862800" cy="376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997"/>
              <a:buFont typeface="Montserrat"/>
              <a:buNone/>
            </a:pPr>
            <a:r>
              <a:rPr lang="ru-RU"/>
              <a:t>Интерфейс | bestbmstu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3" name="Google Shape;343;p33" title="photo_2025-10-02 20.44.19.jpeg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0" l="1361" r="1360" t="0"/>
          <a:stretch/>
        </p:blipFill>
        <p:spPr>
          <a:xfrm>
            <a:off x="619236" y="962651"/>
            <a:ext cx="5103121" cy="28278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3" title="photo_2025-10-02 20.44.20.jpeg"/>
          <p:cNvPicPr preferRelativeResize="0"/>
          <p:nvPr>
            <p:ph idx="3" type="pic"/>
          </p:nvPr>
        </p:nvPicPr>
        <p:blipFill rotWithShape="1">
          <a:blip r:embed="rId5">
            <a:alphaModFix/>
          </a:blip>
          <a:srcRect b="0" l="1427" r="1437" t="0"/>
          <a:stretch/>
        </p:blipFill>
        <p:spPr>
          <a:xfrm>
            <a:off x="6469645" y="962651"/>
            <a:ext cx="5087432" cy="28191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Изображение выглядит как текст, Шрифт, Графика, графический дизайн&#10;&#10;Содержимое, созданное искусственным интеллектом, может быть неверным." id="345" name="Google Shape;345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074724" y="6160668"/>
            <a:ext cx="996080" cy="512016"/>
          </a:xfrm>
          <a:prstGeom prst="rect">
            <a:avLst/>
          </a:prstGeom>
          <a:noFill/>
          <a:ln>
            <a:noFill/>
          </a:ln>
        </p:spPr>
      </p:pic>
      <p:sp>
        <p:nvSpPr>
          <p:cNvPr id="346" name="Google Shape;346;p33"/>
          <p:cNvSpPr txBox="1"/>
          <p:nvPr>
            <p:ph idx="1" type="body"/>
          </p:nvPr>
        </p:nvSpPr>
        <p:spPr>
          <a:xfrm>
            <a:off x="330750" y="3781778"/>
            <a:ext cx="11530500" cy="26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Взаимодействие пользователя с интерфейсом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1.	Загрузка файлов — выбор документов (JPG, PNG, PDF) через drag-and-drop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2.	Запуск обработки — кнопка “Начать обработку”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3.	Отслеживание прогресса — progress bar с индикацией статуса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4.	Просмотр результатов — распознанный текст и превью документа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5.	Редактирование — исправление ошибок в текстовом поле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400"/>
              <a:t>	6.	Экспорт данных — скачивание в форматах JSON/CSV/TXT</a:t>
            </a:r>
            <a:endParaRPr sz="1400"/>
          </a:p>
          <a:p>
            <a:pPr indent="0" lvl="0" marL="0" rtl="0" algn="just">
              <a:lnSpc>
                <a:spcPct val="150000"/>
              </a:lnSpc>
              <a:spcBef>
                <a:spcPts val="631"/>
              </a:spcBef>
              <a:spcAft>
                <a:spcPts val="0"/>
              </a:spcAft>
              <a:buSzPts val="1452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Для Академия инноваторов 16_9">
  <a:themeElements>
    <a:clrScheme name="Пользовательские 1">
      <a:dk1>
        <a:srgbClr val="000000"/>
      </a:dk1>
      <a:lt1>
        <a:srgbClr val="FFFFFF"/>
      </a:lt1>
      <a:dk2>
        <a:srgbClr val="1C1D22"/>
      </a:dk2>
      <a:lt2>
        <a:srgbClr val="E5E7E9"/>
      </a:lt2>
      <a:accent1>
        <a:srgbClr val="FF0053"/>
      </a:accent1>
      <a:accent2>
        <a:srgbClr val="FFD6E3"/>
      </a:accent2>
      <a:accent3>
        <a:srgbClr val="FC3777"/>
      </a:accent3>
      <a:accent4>
        <a:srgbClr val="8A83D1"/>
      </a:accent4>
      <a:accent5>
        <a:srgbClr val="8226E2"/>
      </a:accent5>
      <a:accent6>
        <a:srgbClr val="2D1451"/>
      </a:accent6>
      <a:hlink>
        <a:srgbClr val="FF0053"/>
      </a:hlink>
      <a:folHlink>
        <a:srgbClr val="5D2B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